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3"/>
  </p:notesMasterIdLst>
  <p:sldIdLst>
    <p:sldId id="257" r:id="rId2"/>
    <p:sldId id="285" r:id="rId3"/>
    <p:sldId id="517" r:id="rId4"/>
    <p:sldId id="500" r:id="rId5"/>
    <p:sldId id="466" r:id="rId6"/>
    <p:sldId id="468" r:id="rId7"/>
    <p:sldId id="469" r:id="rId8"/>
    <p:sldId id="470" r:id="rId9"/>
    <p:sldId id="447" r:id="rId10"/>
    <p:sldId id="518" r:id="rId11"/>
    <p:sldId id="471" r:id="rId12"/>
    <p:sldId id="472" r:id="rId13"/>
    <p:sldId id="473" r:id="rId14"/>
    <p:sldId id="474" r:id="rId15"/>
    <p:sldId id="519" r:id="rId16"/>
    <p:sldId id="475" r:id="rId17"/>
    <p:sldId id="476" r:id="rId18"/>
    <p:sldId id="288" r:id="rId19"/>
    <p:sldId id="459" r:id="rId20"/>
    <p:sldId id="460" r:id="rId21"/>
    <p:sldId id="294" r:id="rId2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os Gladki, Ewa" initials="WG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0AD47"/>
    <a:srgbClr val="2F5597"/>
    <a:srgbClr val="003399"/>
    <a:srgbClr val="A4CE88"/>
    <a:srgbClr val="93C571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226" autoAdjust="0"/>
  </p:normalViewPr>
  <p:slideViewPr>
    <p:cSldViewPr snapToGrid="0" snapToObjects="1">
      <p:cViewPr varScale="1">
        <p:scale>
          <a:sx n="59" d="100"/>
          <a:sy n="59" d="100"/>
        </p:scale>
        <p:origin x="88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Mirończuk" userId="2dcbf76d-ebf8-41e0-8a98-bb3eafc769e1" providerId="ADAL" clId="{4E4812F9-AFB6-421C-80EA-BC59252BD6B3}"/>
    <pc:docChg chg="modSld">
      <pc:chgData name="Katarzyna Mirończuk" userId="2dcbf76d-ebf8-41e0-8a98-bb3eafc769e1" providerId="ADAL" clId="{4E4812F9-AFB6-421C-80EA-BC59252BD6B3}" dt="2021-09-02T10:29:38.591" v="18" actId="20577"/>
      <pc:docMkLst>
        <pc:docMk/>
      </pc:docMkLst>
      <pc:sldChg chg="modSp mod">
        <pc:chgData name="Katarzyna Mirończuk" userId="2dcbf76d-ebf8-41e0-8a98-bb3eafc769e1" providerId="ADAL" clId="{4E4812F9-AFB6-421C-80EA-BC59252BD6B3}" dt="2021-09-02T10:29:38.591" v="18" actId="20577"/>
        <pc:sldMkLst>
          <pc:docMk/>
          <pc:sldMk cId="681009475" sldId="500"/>
        </pc:sldMkLst>
        <pc:spChg chg="mod">
          <ac:chgData name="Katarzyna Mirończuk" userId="2dcbf76d-ebf8-41e0-8a98-bb3eafc769e1" providerId="ADAL" clId="{4E4812F9-AFB6-421C-80EA-BC59252BD6B3}" dt="2021-09-02T10:29:38.591" v="18" actId="20577"/>
          <ac:spMkLst>
            <pc:docMk/>
            <pc:sldMk cId="681009475" sldId="500"/>
            <ac:spMk id="8" creationId="{227187DF-4D09-4E01-A68F-48671012798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rodnickaa\AppData\Roaming\Microsoft\Excel\Wykresy%20(version%201)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kosgladkie\Documents\1%20Projekty\KZGW\01_2020_IIaPGW\2_Konsultacje%20spoleczne_IIaPGW\Prezentacje_IIaPGW\Robocze\Prezentacja_r&#243;&#380;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55339874372255E-2"/>
          <c:y val="3.272677482854966E-2"/>
          <c:w val="0.55083040020556007"/>
          <c:h val="0.94437984188468382"/>
        </c:manualLayout>
      </c:layout>
      <c:pieChart>
        <c:varyColors val="1"/>
        <c:ser>
          <c:idx val="0"/>
          <c:order val="0"/>
          <c:tx>
            <c:strRef>
              <c:f>IIaPGWCLC!$F$15:$I$15</c:f>
              <c:strCache>
                <c:ptCount val="4"/>
                <c:pt idx="0">
                  <c:v>Udz_rol%</c:v>
                </c:pt>
                <c:pt idx="1">
                  <c:v>Udz_pow_antrop%</c:v>
                </c:pt>
                <c:pt idx="2">
                  <c:v>Udz_les%</c:v>
                </c:pt>
                <c:pt idx="3">
                  <c:v>Udz_poz%</c:v>
                </c:pt>
              </c:strCache>
            </c:strRef>
          </c:tx>
          <c:spPr>
            <a:ln w="127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2C2-44D6-9ED5-AA58D01C2BA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2C2-44D6-9ED5-AA58D01C2BA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2C2-44D6-9ED5-AA58D01C2B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27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2C2-44D6-9ED5-AA58D01C2BA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2C2-44D6-9ED5-AA58D01C2BA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55136932088016E-2"/>
                      <c:h val="7.590252032607185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52C2-44D6-9ED5-AA58D01C2BA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41%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2C2-44D6-9ED5-AA58D01C2BA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2C2-44D6-9ED5-AA58D01C2BA3}"/>
                </c:ext>
              </c:extLst>
            </c:dLbl>
            <c:spPr>
              <a:solidFill>
                <a:schemeClr val="tx1">
                  <a:alpha val="99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Odra!$J$9:$J$12</c:f>
              <c:strCache>
                <c:ptCount val="4"/>
                <c:pt idx="0">
                  <c:v>Tereny rolne</c:v>
                </c:pt>
                <c:pt idx="1">
                  <c:v>Tereny przekształcone antopogenicznie</c:v>
                </c:pt>
                <c:pt idx="2">
                  <c:v>Tereny leśne</c:v>
                </c:pt>
                <c:pt idx="3">
                  <c:v>Tereny pozostałe</c:v>
                </c:pt>
              </c:strCache>
            </c:strRef>
          </c:cat>
          <c:val>
            <c:numRef>
              <c:f>IIaPGWCLC!$F$33:$I$33</c:f>
              <c:numCache>
                <c:formatCode>0.0</c:formatCode>
                <c:ptCount val="4"/>
                <c:pt idx="0">
                  <c:v>52.018200341477105</c:v>
                </c:pt>
                <c:pt idx="1">
                  <c:v>2.5486757903794341</c:v>
                </c:pt>
                <c:pt idx="2">
                  <c:v>40.61061309913724</c:v>
                </c:pt>
                <c:pt idx="3">
                  <c:v>4.8225107690062146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C2-44D6-9ED5-AA58D01C2BA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035898797947168E-2"/>
          <c:y val="6.1148121705993895E-2"/>
          <c:w val="0.68076184274784313"/>
          <c:h val="0.90329639347542379"/>
        </c:manualLayout>
      </c:layout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6FD-4EC2-BB89-69CBFDD41535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FD-4EC2-BB89-69CBFDD41535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FD-4EC2-BB89-69CBFDD41535}"/>
              </c:ext>
            </c:extLst>
          </c:dPt>
          <c:dLbls>
            <c:dLbl>
              <c:idx val="1"/>
              <c:layout>
                <c:manualLayout>
                  <c:x val="7.7305012579390611E-2"/>
                  <c:y val="0.151449461815445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FD-4EC2-BB89-69CBFDD41535}"/>
                </c:ext>
              </c:extLst>
            </c:dLbl>
            <c:dLbl>
              <c:idx val="2"/>
              <c:layout>
                <c:manualLayout>
                  <c:x val="6.6498224422553973E-2"/>
                  <c:y val="0.140464532767757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FD-4EC2-BB89-69CBFDD4153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NOtec!$D$28:$F$28</c:f>
              <c:strCache>
                <c:ptCount val="3"/>
                <c:pt idx="0">
                  <c:v>NAT</c:v>
                </c:pt>
                <c:pt idx="1">
                  <c:v>SCW</c:v>
                </c:pt>
                <c:pt idx="2">
                  <c:v>SZCW</c:v>
                </c:pt>
              </c:strCache>
            </c:strRef>
          </c:cat>
          <c:val>
            <c:numRef>
              <c:f>NOtec!$D$30:$F$30</c:f>
              <c:numCache>
                <c:formatCode>0%</c:formatCode>
                <c:ptCount val="3"/>
                <c:pt idx="0">
                  <c:v>0.79259259259259263</c:v>
                </c:pt>
                <c:pt idx="1">
                  <c:v>3.7037037037037035E-2</c:v>
                </c:pt>
                <c:pt idx="2">
                  <c:v>0.17037037037037037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FD-4EC2-BB89-69CBFDD4153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70770324802727"/>
          <c:y val="0.30079079745126303"/>
          <c:w val="0.21719715208581442"/>
          <c:h val="0.3395456278825765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946-4C27-9C63-4F8FC5480254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946-4C27-9C63-4F8FC548025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NOtec!$H$28:$I$28</c:f>
              <c:strCache>
                <c:ptCount val="2"/>
                <c:pt idx="0">
                  <c:v>NAT</c:v>
                </c:pt>
                <c:pt idx="1">
                  <c:v>SZCW</c:v>
                </c:pt>
              </c:strCache>
            </c:strRef>
          </c:cat>
          <c:val>
            <c:numRef>
              <c:f>NOtec!$H$30:$I$30</c:f>
              <c:numCache>
                <c:formatCode>0%</c:formatCode>
                <c:ptCount val="2"/>
                <c:pt idx="0">
                  <c:v>0.80722891566265065</c:v>
                </c:pt>
                <c:pt idx="1">
                  <c:v>0.19277108433734941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46-4C27-9C63-4F8FC548025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solidFill>
            <a:schemeClr val="bg1"/>
          </a:solidFill>
        </a:ln>
        <a:effectLst/>
      </c:spPr>
    </c:plotArea>
    <c:legend>
      <c:legendPos val="r"/>
      <c:layout>
        <c:manualLayout>
          <c:xMode val="edge"/>
          <c:yMode val="edge"/>
          <c:x val="0.83040359334168201"/>
          <c:y val="0.40595982793817442"/>
          <c:w val="0.13450128374476067"/>
          <c:h val="0.234376640419947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802354B-8643-4DC3-BDAD-70325751E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72DC82-F1B3-4912-8DCA-BC71BE0EB5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2F1675-8A4A-4D19-B876-F9510EC53A7A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D985ACEB-18DF-4280-B780-573DF515D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F5FD8488-C867-4757-97E0-6668A203B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B18F66-5CF7-45E0-87EC-598D93ED1F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335D91-33B8-4A27-B6E1-955FB3D15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24F691D-03F2-4FB7-865F-15D3C6E8D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>
            <a:extLst>
              <a:ext uri="{FF2B5EF4-FFF2-40B4-BE49-F238E27FC236}">
                <a16:creationId xmlns:a16="http://schemas.microsoft.com/office/drawing/2014/main" id="{15037586-DDAF-4FEA-B7B6-299DEE234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>
            <a:extLst>
              <a:ext uri="{FF2B5EF4-FFF2-40B4-BE49-F238E27FC236}">
                <a16:creationId xmlns:a16="http://schemas.microsoft.com/office/drawing/2014/main" id="{3CC14879-CF49-4C43-9DD4-49F276181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100" name="Symbol zastępczy numeru slajdu 3">
            <a:extLst>
              <a:ext uri="{FF2B5EF4-FFF2-40B4-BE49-F238E27FC236}">
                <a16:creationId xmlns:a16="http://schemas.microsoft.com/office/drawing/2014/main" id="{D7EE37B0-A317-4655-939D-F7D3CCD7D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F98F5D-9911-41C5-B2F4-44D11E4A5F28}" type="slidenum">
              <a:rPr lang="pl-PL" altLang="pl-PL" smtClean="0">
                <a:latin typeface="Calibri" panose="020F0502020204030204" pitchFamily="34" charset="0"/>
              </a:rPr>
              <a:pPr/>
              <a:t>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>
            <a:extLst>
              <a:ext uri="{FF2B5EF4-FFF2-40B4-BE49-F238E27FC236}">
                <a16:creationId xmlns:a16="http://schemas.microsoft.com/office/drawing/2014/main" id="{3029D7CE-CE8E-44D9-BE08-BA3917072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>
            <a:extLst>
              <a:ext uri="{FF2B5EF4-FFF2-40B4-BE49-F238E27FC236}">
                <a16:creationId xmlns:a16="http://schemas.microsoft.com/office/drawing/2014/main" id="{D5466CD5-EAEA-4BFB-AEE7-B0EECAF79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6148" name="Symbol zastępczy numeru slajdu 3">
            <a:extLst>
              <a:ext uri="{FF2B5EF4-FFF2-40B4-BE49-F238E27FC236}">
                <a16:creationId xmlns:a16="http://schemas.microsoft.com/office/drawing/2014/main" id="{D8B29FC2-2244-42EE-940A-06BF0F9E6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A5F822-ADA7-477E-8AFA-A687E546C44E}" type="slidenum">
              <a:rPr lang="pl-PL" altLang="pl-PL" smtClean="0">
                <a:latin typeface="Calibri" panose="020F0502020204030204" pitchFamily="34" charset="0"/>
              </a:rPr>
              <a:pPr/>
              <a:t>2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5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15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83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68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47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7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9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5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2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11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47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12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88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931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61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15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3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202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>
            <a:extLst>
              <a:ext uri="{FF2B5EF4-FFF2-40B4-BE49-F238E27FC236}">
                <a16:creationId xmlns:a16="http://schemas.microsoft.com/office/drawing/2014/main" id="{7CC22A50-A09C-4402-9067-DEA1CC98E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ymbol zastępczy notatek 2">
            <a:extLst>
              <a:ext uri="{FF2B5EF4-FFF2-40B4-BE49-F238E27FC236}">
                <a16:creationId xmlns:a16="http://schemas.microsoft.com/office/drawing/2014/main" id="{D4280A29-96B1-4D89-9B6F-91BBE834EF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14340" name="Symbol zastępczy numeru slajdu 3">
            <a:extLst>
              <a:ext uri="{FF2B5EF4-FFF2-40B4-BE49-F238E27FC236}">
                <a16:creationId xmlns:a16="http://schemas.microsoft.com/office/drawing/2014/main" id="{9C760904-64DC-4D42-8A4B-05080C00F95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CABF3D6-A3EE-49FD-9EC4-739743FD90BB}" type="slidenum">
              <a:rPr lang="pl-PL" altLang="pl-PL" sz="1200">
                <a:latin typeface="Calibri" panose="020F0502020204030204" pitchFamily="34" charset="0"/>
              </a:rPr>
              <a:pPr algn="r" eaLnBrk="1" hangingPunct="1"/>
              <a:t>17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714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18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19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595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3BF75698-1169-4E54-B29A-62B5C6CDE2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B96AF874-A4C5-4EA8-995F-50BB1FCDF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B97339B9-B364-4535-A7E0-E5DC91DFF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DBC495-5B1A-4CA1-992A-4509A03673C2}" type="slidenum">
              <a:rPr lang="pl-PL" altLang="pl-PL" smtClean="0">
                <a:latin typeface="Calibri" panose="020F0502020204030204" pitchFamily="34" charset="0"/>
              </a:rPr>
              <a:pPr/>
              <a:t>20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0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>
            <a:extLst>
              <a:ext uri="{FF2B5EF4-FFF2-40B4-BE49-F238E27FC236}">
                <a16:creationId xmlns:a16="http://schemas.microsoft.com/office/drawing/2014/main" id="{584D8315-5826-4BC8-9CA6-06C97DA2E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>
            <a:extLst>
              <a:ext uri="{FF2B5EF4-FFF2-40B4-BE49-F238E27FC236}">
                <a16:creationId xmlns:a16="http://schemas.microsoft.com/office/drawing/2014/main" id="{AC8B3B7E-53C7-4DD1-BC01-004754EE44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57348" name="Symbol zastępczy numeru slajdu 3">
            <a:extLst>
              <a:ext uri="{FF2B5EF4-FFF2-40B4-BE49-F238E27FC236}">
                <a16:creationId xmlns:a16="http://schemas.microsoft.com/office/drawing/2014/main" id="{2ADF9324-5483-4544-AC3A-917D9CDC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0C065F-0620-446C-96DC-CEBF79087367}" type="slidenum">
              <a:rPr lang="pl-PL" altLang="pl-PL" smtClean="0">
                <a:latin typeface="Calibri" panose="020F0502020204030204" pitchFamily="34" charset="0"/>
              </a:rPr>
              <a:pPr/>
              <a:t>21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93B51-7C5D-4D97-B30C-B72718E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CF5BD-E8BC-4FCB-9A9A-7A2FFA472658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EE60-4B33-46BF-8623-50E3C8D4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072FE-95EB-474F-8083-89AAFB8C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5CF80-A8CF-4E0F-B997-5792E0DCFC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75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67B3-CD23-40CD-AF8D-3EE31750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700-0669-4581-B516-B4B84648FB21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2DA8-6925-40ED-AA75-615AE320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2AC1-0400-4C7E-9D2E-DA9AD1CE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C1B4-6A5F-4514-808A-BE6522E866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885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7E79-BE6A-462C-9B94-801826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2B33D-4F39-42A4-A2DA-9F63C2A4D61B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0B15-EE78-4BB6-B932-EAD4338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487B-9E92-4C47-9C9E-93C571C3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517-44D1-49A7-99F7-11B7351B78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4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EBC50C-1B03-45FA-9255-6613C636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C230-0552-4E04-AC6A-46CAAC19D6F9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D04F6A-399C-4B8E-9EDD-2ADC1EFA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DE8E9B-88C5-42F8-B83F-8CB45DE2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9F1F-3178-4553-85ED-19C9AD8CDB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218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0249F5-2A15-456F-9777-A2B1B454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6975-FF3D-49CB-9441-5BE1A4A7F805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2277BE-AECF-4192-B42E-33C022C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416E4D-6D41-43CB-B813-B39A3E57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D197B-D6F4-4C2C-B43F-CE3B9872A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27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C01BE8F-FF56-4BDF-9343-5F18923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42E3-5F30-4065-88AF-D90ED73EDC8F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93DAB5-61EC-4929-BD6F-CC77E2B2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E7C8A3-7B4F-4830-9F6D-35DBE836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27D3-38B5-454D-A3DC-BDEE0FFEDB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575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D0FE124-224B-452C-B2F5-90A0673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1D1-FECE-430A-920F-D6EE782F0E4A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E32C93-D534-4FCD-A749-B6739050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82E24C-0F1F-4948-9EB4-F8841BA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2464-BF0E-414B-940F-0B4971F00F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31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7F9EA-AF29-4D95-9836-6EB61FF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3F21-20A0-4728-A172-9A1F446FD035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E65988-2BA4-4F6D-BB4D-AB54E2EC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A6209B-F287-43B1-B845-0AD091D1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622E-A258-4FA9-AD11-75067A5832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18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F97D46-3447-4C2D-818F-B905495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D3DC-F80E-41E2-AB7D-A19D1CBEE10A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09C6A-31A0-43C3-89E6-5EBDB3D6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D6B0-6530-4630-B59A-0BDAED7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E50F-C48A-4759-8E05-04147A5AD4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28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2431D-6642-491F-80F3-E58462B6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4D0B-FC48-446F-A5BA-35105E32A13B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318-A6A5-4348-935E-088DA248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86A68-3A24-437D-B173-F3B4F8CB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7713-8B1B-487C-B1BC-CFBB5C7CB8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06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61C6-5D0C-4B6D-AAD2-74E54E25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EE94-BA76-4DFD-AE4F-6F970274231D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A750B-2776-4D6F-B1E4-37D91885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CED3A-4E37-44BB-9E10-B9E75530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F473-1C25-4842-94EE-19A8AA1245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336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7752A69-8219-439F-8717-A7FB557FA1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34575A-43F6-41F9-A8B4-E986127193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7D0C-D630-4002-A8C1-69AECC558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199AA-7122-4869-A72A-5CA2F337C5D0}" type="datetimeFigureOut">
              <a:rPr lang="pl-PL"/>
              <a:pPr>
                <a:defRPr/>
              </a:pPr>
              <a:t>02.09.2021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EA7D1-5CDA-4B99-A180-C333B2313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C909D-EBA5-4C03-B61A-B9B07AD0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C96ACA-B22B-4969-A239-3462981402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9">
            <a:extLst>
              <a:ext uri="{FF2B5EF4-FFF2-40B4-BE49-F238E27FC236}">
                <a16:creationId xmlns:a16="http://schemas.microsoft.com/office/drawing/2014/main" id="{55D34EB4-63E8-4E91-881B-CCD27FB9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11">
            <a:extLst>
              <a:ext uri="{FF2B5EF4-FFF2-40B4-BE49-F238E27FC236}">
                <a16:creationId xmlns:a16="http://schemas.microsoft.com/office/drawing/2014/main" id="{C9A9B24E-AD4D-4422-B928-E12274FED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D06C221-FD48-4E14-81A5-D686540F1DC4}"/>
              </a:ext>
            </a:extLst>
          </p:cNvPr>
          <p:cNvSpPr txBox="1"/>
          <p:nvPr/>
        </p:nvSpPr>
        <p:spPr>
          <a:xfrm>
            <a:off x="436563" y="984250"/>
            <a:ext cx="113188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Konsultacje społeczne drugiej aktualizacji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Planów gospodarowania wodami – </a:t>
            </a:r>
            <a:r>
              <a:rPr lang="pl-PL" sz="24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IIaPGW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63F1EE7-3FC0-41A6-8496-28055E703AFB}"/>
              </a:ext>
            </a:extLst>
          </p:cNvPr>
          <p:cNvSpPr/>
          <p:nvPr/>
        </p:nvSpPr>
        <p:spPr>
          <a:xfrm>
            <a:off x="1404256" y="2605630"/>
            <a:ext cx="968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Noteci (obszar dorzecza Odry)</a:t>
            </a:r>
            <a:endParaRPr lang="pl-PL" dirty="0">
              <a:solidFill>
                <a:schemeClr val="accent5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9">
            <a:extLst>
              <a:ext uri="{FF2B5EF4-FFF2-40B4-BE49-F238E27FC236}">
                <a16:creationId xmlns:a16="http://schemas.microsoft.com/office/drawing/2014/main" id="{50E8D639-5522-4B15-9D04-1DCD8A228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11">
            <a:extLst>
              <a:ext uri="{FF2B5EF4-FFF2-40B4-BE49-F238E27FC236}">
                <a16:creationId xmlns:a16="http://schemas.microsoft.com/office/drawing/2014/main" id="{730D208F-CC55-4BEC-88BF-F8311682F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12B9BEA-2542-4A83-8E07-4389C431D443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125" name="pole tekstowe 12">
            <a:extLst>
              <a:ext uri="{FF2B5EF4-FFF2-40B4-BE49-F238E27FC236}">
                <a16:creationId xmlns:a16="http://schemas.microsoft.com/office/drawing/2014/main" id="{883BDAEC-B335-4DE1-B3E0-217D89CF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2" y="1500188"/>
            <a:ext cx="11318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Kluczowe informacje dotyczące regionu wodnego Noteci </a:t>
            </a:r>
            <a:b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(obszar dorzecza Odry)</a:t>
            </a:r>
            <a:endParaRPr lang="pl-PL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126" name="pole tekstowe 4">
            <a:extLst>
              <a:ext uri="{FF2B5EF4-FFF2-40B4-BE49-F238E27FC236}">
                <a16:creationId xmlns:a16="http://schemas.microsoft.com/office/drawing/2014/main" id="{66A7B622-E797-4E98-AC28-B77A25F3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3497263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 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BD5DC27-4C0A-4163-8931-9A04909680F9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upa 5">
            <a:extLst>
              <a:ext uri="{FF2B5EF4-FFF2-40B4-BE49-F238E27FC236}">
                <a16:creationId xmlns:a16="http://schemas.microsoft.com/office/drawing/2014/main" id="{630D2CEF-5585-464E-A404-D1DE581E7EBD}"/>
              </a:ext>
            </a:extLst>
          </p:cNvPr>
          <p:cNvGrpSpPr>
            <a:grpSpLocks/>
          </p:cNvGrpSpPr>
          <p:nvPr/>
        </p:nvGrpSpPr>
        <p:grpSpPr bwMode="auto">
          <a:xfrm>
            <a:off x="436563" y="4556125"/>
            <a:ext cx="1208087" cy="1208088"/>
            <a:chOff x="436562" y="4624863"/>
            <a:chExt cx="1207343" cy="1207343"/>
          </a:xfrm>
        </p:grpSpPr>
        <p:pic>
          <p:nvPicPr>
            <p:cNvPr id="5130" name="Obraz 9">
              <a:extLst>
                <a:ext uri="{FF2B5EF4-FFF2-40B4-BE49-F238E27FC236}">
                  <a16:creationId xmlns:a16="http://schemas.microsoft.com/office/drawing/2014/main" id="{DFCDE732-4F24-4378-B02C-D6364AE2A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62" y="4624863"/>
              <a:ext cx="1207343" cy="120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Obraz 10">
              <a:extLst>
                <a:ext uri="{FF2B5EF4-FFF2-40B4-BE49-F238E27FC236}">
                  <a16:creationId xmlns:a16="http://schemas.microsoft.com/office/drawing/2014/main" id="{B967D04F-4688-4109-97A9-638818D19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781113" y="4662314"/>
              <a:ext cx="518240" cy="49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4A69C5BD-198B-4406-BABF-C12CD29D75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20" y="2903390"/>
            <a:ext cx="3517496" cy="1526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obszaru dorzecza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7" y="1328737"/>
            <a:ext cx="3898263" cy="49382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Obszar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dziewięciu obszarów dorzeczy w granicach Polski i drugi co do wielkości. Zajmuje zachodnią 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część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kraju, a jego powierzchnia wynosi około 118 tys. km</a:t>
            </a:r>
            <a:r>
              <a:rPr lang="pl-PL" sz="13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co stanowi około 38% powierzchni kraju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pod względem administracyjnym obszar dorzecza Odry leży w województwach: śląskim, opolskim, dolnośląskim, łódzkim, kujawsko-pomorskim, wielkopolskim, lubuskim, zachodniopomorskim i pomorskim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reprezentowany jest przez pięć regionów wodnych</a:t>
            </a:r>
            <a:r>
              <a:rPr lang="pl-PL" sz="13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: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Górnej Odry (RZGW Gliwice),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Środkowej Odry (RZGW Wrocław),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Dolnej Odry i Przymorza Zachodniego (RZGW Szczecin),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Warty (RZGW Poznań),</a:t>
            </a:r>
          </a:p>
          <a:p>
            <a:pPr marL="717550" lvl="0" indent="-363538" algn="just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Noteci (RZGW Bydgoszcz).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84874"/>
              </p:ext>
            </p:extLst>
          </p:nvPr>
        </p:nvGraphicFramePr>
        <p:xfrm>
          <a:off x="4488402" y="5922168"/>
          <a:ext cx="5280438" cy="214313"/>
        </p:xfrm>
        <a:graphic>
          <a:graphicData uri="http://schemas.openxmlformats.org/drawingml/2006/table">
            <a:tbl>
              <a:tblPr/>
              <a:tblGrid>
                <a:gridCol w="528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Noteci na tle obszarów dorzeczy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rostokąt 10">
            <a:extLst>
              <a:ext uri="{FF2B5EF4-FFF2-40B4-BE49-F238E27FC236}">
                <a16:creationId xmlns:a16="http://schemas.microsoft.com/office/drawing/2014/main" id="{3F60BEAC-A3A9-4D3B-B70B-A546D5F0F85A}"/>
              </a:ext>
            </a:extLst>
          </p:cNvPr>
          <p:cNvSpPr/>
          <p:nvPr/>
        </p:nvSpPr>
        <p:spPr>
          <a:xfrm>
            <a:off x="9110334" y="787401"/>
            <a:ext cx="2894853" cy="5344292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8EA50147-F2E4-413B-9E16-48E81AD3B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0334" y="880114"/>
            <a:ext cx="2824491" cy="16542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obszarze dorzecza Odry: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1 272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19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427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001050CA-D852-4FEC-A9A3-A16453C3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9523" y="4220215"/>
            <a:ext cx="2722891" cy="18081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w obszarze dorzecza Odry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95%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71%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100%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32%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01A43DE6-1069-47B4-8B68-B9A1C0597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7924" y="2748911"/>
            <a:ext cx="2992956" cy="12080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53 jcwp, 66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256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1 487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1 722 jcwp</a:t>
            </a: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EAD227B2-C21C-450C-9150-144D450A8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030" y="1255583"/>
            <a:ext cx="4846480" cy="440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3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Kluczowe informacje dotyczące regionu wodnego Noteci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27187DF-4D09-4E01-A68F-48671012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3" y="1375279"/>
            <a:ext cx="5381625" cy="38441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Region wodny Noteci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jeden z pięciu regionów wodnych obszaru dorzecza Odry. Zajmuje powierzchnię ok. 15% powierzchni obszaru dorzecza Odry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obrębie regionu wodnego Noteci występują jcwp rzeczne (</a:t>
            </a:r>
            <a:r>
              <a:rPr lang="pl-PL" sz="130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RW),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jeziorne (LW) oraz jcwpd (podziemne).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Brak jcwp zbiornikowych (</a:t>
            </a:r>
            <a:r>
              <a:rPr lang="pl-PL" sz="13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oraz jcwp przybrzeżnych (CW) </a:t>
            </a:r>
            <a:b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 przejściowych (TW)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przeważający sposób użytkowania gruntów: tereny rolne, tereny leśne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oup 554">
            <a:extLst>
              <a:ext uri="{FF2B5EF4-FFF2-40B4-BE49-F238E27FC236}">
                <a16:creationId xmlns:a16="http://schemas.microsoft.com/office/drawing/2014/main" id="{D80BFA2B-5B10-4202-8F5E-EAD34B7A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385075"/>
              </p:ext>
            </p:extLst>
          </p:nvPr>
        </p:nvGraphicFramePr>
        <p:xfrm>
          <a:off x="6187440" y="5946456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Mapa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ogólna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–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region wodny Noteci na tle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obszar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kumimoji="0" lang="en-US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dorzecza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 Odry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E0663902-0B6C-4090-BFAE-818C9E4B7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394036"/>
              </p:ext>
            </p:extLst>
          </p:nvPr>
        </p:nvGraphicFramePr>
        <p:xfrm>
          <a:off x="655634" y="5944144"/>
          <a:ext cx="5082225" cy="214313"/>
        </p:xfrm>
        <a:graphic>
          <a:graphicData uri="http://schemas.openxmlformats.org/drawingml/2006/table">
            <a:tbl>
              <a:tblPr/>
              <a:tblGrid>
                <a:gridCol w="50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Udział poszczególnych form zagospodarowania terenu regionu wodnego 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Noteci</a:t>
                      </a:r>
                      <a:endParaRPr kumimoji="0" lang="en-US" altLang="pl-PL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383B55A1-B18C-4DC9-B8A1-6F3C4BF58B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503905"/>
              </p:ext>
            </p:extLst>
          </p:nvPr>
        </p:nvGraphicFramePr>
        <p:xfrm>
          <a:off x="655634" y="3724763"/>
          <a:ext cx="4319905" cy="212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0AED5918-4950-4554-9789-EC9BC4DEE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440" y="1219592"/>
            <a:ext cx="5197148" cy="472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0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Noteci – jcwp rzeczne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959103"/>
              </p:ext>
            </p:extLst>
          </p:nvPr>
        </p:nvGraphicFramePr>
        <p:xfrm>
          <a:off x="3716593" y="5996927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RW –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812254"/>
              </p:ext>
            </p:extLst>
          </p:nvPr>
        </p:nvGraphicFramePr>
        <p:xfrm>
          <a:off x="8699624" y="4620054"/>
          <a:ext cx="2917925" cy="214313"/>
        </p:xfrm>
        <a:graphic>
          <a:graphicData uri="http://schemas.openxmlformats.org/drawingml/2006/table">
            <a:tbl>
              <a:tblPr/>
              <a:tblGrid>
                <a:gridCol w="29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RW –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03668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6CE6291F-0E07-4D76-B821-73B89AE2407B}"/>
              </a:ext>
            </a:extLst>
          </p:cNvPr>
          <p:cNvGrpSpPr/>
          <p:nvPr/>
        </p:nvGrpSpPr>
        <p:grpSpPr>
          <a:xfrm>
            <a:off x="391226" y="1233795"/>
            <a:ext cx="3325367" cy="4836804"/>
            <a:chOff x="391226" y="1233795"/>
            <a:chExt cx="3325367" cy="4836804"/>
          </a:xfrm>
        </p:grpSpPr>
        <p:sp>
          <p:nvSpPr>
            <p:cNvPr id="9" name="Text Box 12">
              <a:extLst>
                <a:ext uri="{FF2B5EF4-FFF2-40B4-BE49-F238E27FC236}">
                  <a16:creationId xmlns:a16="http://schemas.microsoft.com/office/drawing/2014/main" id="{2DD17E3F-CAB8-4F51-A5A2-3771DE7E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97" y="1363818"/>
              <a:ext cx="3255005" cy="1958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Liczba jednolitych części wód </a:t>
              </a:r>
              <a:b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 regionie wodnym Noteci: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rzeczne (RW):	135 (11%)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zbiornikowe (</a:t>
              </a: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RWr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jeziorne (LW):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166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(39%)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przejściowe (TW):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cwp przybrzeżne (CW):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5338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jcwpd (podziemne):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 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(9%)</a:t>
              </a:r>
            </a:p>
          </p:txBody>
        </p: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84C1F528-FDC5-4CDA-97BC-C76199E14208}"/>
                </a:ext>
              </a:extLst>
            </p:cNvPr>
            <p:cNvSpPr/>
            <p:nvPr/>
          </p:nvSpPr>
          <p:spPr>
            <a:xfrm>
              <a:off x="391226" y="1233795"/>
              <a:ext cx="3325367" cy="4836804"/>
            </a:xfrm>
            <a:prstGeom prst="rect">
              <a:avLst/>
            </a:prstGeom>
            <a:noFill/>
            <a:ln w="28575">
              <a:solidFill>
                <a:srgbClr val="FDB5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276C2311-8C81-46FF-9FB9-AEBD5A998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8" y="3419197"/>
              <a:ext cx="3290185" cy="9679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Status jcwp w regionie wodnym Noteci: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NAT: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80%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2%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SZCW: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18%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E3122DB7-ED08-4E1A-8B07-930D4F6F3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816" y="4590998"/>
              <a:ext cx="3290185" cy="1377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pl-PL" alt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Obszary chronione: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ZL (zaopatrzenie w wodę):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0 jcwp, 6 jcwpd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RK (rekreacja):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64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 err="1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SiG</a:t>
              </a: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(siedliska i gatunki): 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278 jcwp</a:t>
              </a:r>
            </a:p>
            <a:p>
              <a:pPr marL="176213">
                <a:spcBef>
                  <a:spcPts val="300"/>
                </a:spcBef>
                <a:spcAft>
                  <a:spcPts val="300"/>
                </a:spcAft>
                <a:buNone/>
                <a:tabLst>
                  <a:tab pos="2060575" algn="l"/>
                </a:tabLst>
              </a:pPr>
              <a:r>
                <a:rPr lang="pl-PL" sz="1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EUT (eutrofizacja):	</a:t>
              </a:r>
              <a:r>
                <a:rPr lang="pl-PL" sz="12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301 jcwp</a:t>
              </a:r>
            </a:p>
          </p:txBody>
        </p:sp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97146D8-A543-4A42-8902-A6E12A38CBBC}"/>
                </a:ext>
              </a:extLst>
            </p:cNvPr>
            <p:cNvSpPr/>
            <p:nvPr/>
          </p:nvSpPr>
          <p:spPr>
            <a:xfrm>
              <a:off x="540774" y="1811524"/>
              <a:ext cx="3007085" cy="282551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26AA26D3-395A-4BC5-9AC0-B808975AC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897755"/>
              </p:ext>
            </p:extLst>
          </p:nvPr>
        </p:nvGraphicFramePr>
        <p:xfrm>
          <a:off x="9274075" y="2391928"/>
          <a:ext cx="2917925" cy="219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66352CB-0FCC-4CA6-8FAE-46FFDF7381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3535" y="1189038"/>
            <a:ext cx="5319491" cy="483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Noteci – jcwp jeziorne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35029"/>
              </p:ext>
            </p:extLst>
          </p:nvPr>
        </p:nvGraphicFramePr>
        <p:xfrm>
          <a:off x="3805370" y="599013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Zlewnie jcwp LW –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554">
            <a:extLst>
              <a:ext uri="{FF2B5EF4-FFF2-40B4-BE49-F238E27FC236}">
                <a16:creationId xmlns:a16="http://schemas.microsoft.com/office/drawing/2014/main" id="{CE24303D-D81B-4490-9C47-9B8E62B92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746295"/>
              </p:ext>
            </p:extLst>
          </p:nvPr>
        </p:nvGraphicFramePr>
        <p:xfrm>
          <a:off x="9345056" y="4519748"/>
          <a:ext cx="2471950" cy="214313"/>
        </p:xfrm>
        <a:graphic>
          <a:graphicData uri="http://schemas.openxmlformats.org/drawingml/2006/table">
            <a:tbl>
              <a:tblPr/>
              <a:tblGrid>
                <a:gridCol w="24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Status jcwp LW –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" name="Obraz 11">
            <a:extLst>
              <a:ext uri="{FF2B5EF4-FFF2-40B4-BE49-F238E27FC236}">
                <a16:creationId xmlns:a16="http://schemas.microsoft.com/office/drawing/2014/main" id="{6CC50B98-DB98-4C15-BBF2-C6B064B9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95547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2">
            <a:extLst>
              <a:ext uri="{FF2B5EF4-FFF2-40B4-BE49-F238E27FC236}">
                <a16:creationId xmlns:a16="http://schemas.microsoft.com/office/drawing/2014/main" id="{91B2399E-A163-4216-8F2F-F07CEBF84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Noteci: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135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166 (39%)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(9%)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91BABD1C-924C-49FE-B3C9-CFF6E8D42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Noteci: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18%</a:t>
            </a:r>
          </a:p>
        </p:txBody>
      </p:sp>
      <p:sp>
        <p:nvSpPr>
          <p:cNvPr id="23" name="Text Box 12">
            <a:extLst>
              <a:ext uri="{FF2B5EF4-FFF2-40B4-BE49-F238E27FC236}">
                <a16:creationId xmlns:a16="http://schemas.microsoft.com/office/drawing/2014/main" id="{6EB764BD-6851-44AA-B125-CA25EEC05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jcwp, 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301 jcwp</a:t>
            </a: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F21D09D3-5D66-490F-8B04-426910A782E5}"/>
              </a:ext>
            </a:extLst>
          </p:cNvPr>
          <p:cNvSpPr/>
          <p:nvPr/>
        </p:nvSpPr>
        <p:spPr>
          <a:xfrm>
            <a:off x="550365" y="2278970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7" name="Wykres 26">
            <a:extLst>
              <a:ext uri="{FF2B5EF4-FFF2-40B4-BE49-F238E27FC236}">
                <a16:creationId xmlns:a16="http://schemas.microsoft.com/office/drawing/2014/main" id="{34491541-339A-4507-839A-7AAD18E64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5045155"/>
              </p:ext>
            </p:extLst>
          </p:nvPr>
        </p:nvGraphicFramePr>
        <p:xfrm>
          <a:off x="8970063" y="2156726"/>
          <a:ext cx="3221937" cy="235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Prostokąt 29">
            <a:extLst>
              <a:ext uri="{FF2B5EF4-FFF2-40B4-BE49-F238E27FC236}">
                <a16:creationId xmlns:a16="http://schemas.microsoft.com/office/drawing/2014/main" id="{38556645-51F3-4813-89ED-B66ECCFCCB1D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41F8ED0C-CD53-441F-A90D-F16C27DA84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370" y="1233795"/>
            <a:ext cx="5289470" cy="481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91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7DD16854-0D31-4DC2-8C86-849406F05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159" y="1233795"/>
            <a:ext cx="5353151" cy="4868751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Noteci - jcwpd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982252"/>
              </p:ext>
            </p:extLst>
          </p:nvPr>
        </p:nvGraphicFramePr>
        <p:xfrm>
          <a:off x="4007159" y="600691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jcwpd–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12">
            <a:extLst>
              <a:ext uri="{FF2B5EF4-FFF2-40B4-BE49-F238E27FC236}">
                <a16:creationId xmlns:a16="http://schemas.microsoft.com/office/drawing/2014/main" id="{1E8FE030-4131-43B7-A026-652EC2705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Noteci: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135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166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(39%)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6 (9%)</a:t>
            </a:r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8BA669CF-DB6C-4A16-A534-CF5439E5E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Noteci: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18%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CB5DE50C-13CB-44BF-B8E6-89273EA18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jcwp, 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301 jcwp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C4A8E823-520B-499B-8839-1DD04110F624}"/>
              </a:ext>
            </a:extLst>
          </p:cNvPr>
          <p:cNvSpPr/>
          <p:nvPr/>
        </p:nvSpPr>
        <p:spPr>
          <a:xfrm>
            <a:off x="567956" y="3030282"/>
            <a:ext cx="3007085" cy="28255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802A14-CCFB-4590-8A82-41EE394DC53D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2538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CF2313C-08F5-4319-B505-D9413310D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776" y="1233796"/>
            <a:ext cx="5353011" cy="4868623"/>
          </a:xfrm>
          <a:prstGeom prst="rect">
            <a:avLst/>
          </a:prstGeom>
        </p:spPr>
      </p:pic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Charakterystyka regionu wodnego Noteci – obszary chronione  </a:t>
            </a:r>
            <a:r>
              <a:rPr lang="pl-PL" altLang="pl-PL" sz="1800" b="1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</a:t>
            </a:r>
          </a:p>
        </p:txBody>
      </p:sp>
      <p:graphicFrame>
        <p:nvGraphicFramePr>
          <p:cNvPr id="14" name="Group 554">
            <a:extLst>
              <a:ext uri="{FF2B5EF4-FFF2-40B4-BE49-F238E27FC236}">
                <a16:creationId xmlns:a16="http://schemas.microsoft.com/office/drawing/2014/main" id="{7E37C7F0-D85A-4FDA-80B4-97FD9C87E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24781"/>
              </p:ext>
            </p:extLst>
          </p:nvPr>
        </p:nvGraphicFramePr>
        <p:xfrm>
          <a:off x="4243342" y="6016625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jcwp w obrębie których występują </a:t>
                      </a:r>
                      <a:r>
                        <a:rPr kumimoji="0" lang="pl-PL" altLang="pl-PL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SiG</a:t>
                      </a: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–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Prostokąt 15">
            <a:extLst>
              <a:ext uri="{FF2B5EF4-FFF2-40B4-BE49-F238E27FC236}">
                <a16:creationId xmlns:a16="http://schemas.microsoft.com/office/drawing/2014/main" id="{7C70FB4F-A3C7-484D-9B34-EA9296967708}"/>
              </a:ext>
            </a:extLst>
          </p:cNvPr>
          <p:cNvSpPr/>
          <p:nvPr/>
        </p:nvSpPr>
        <p:spPr>
          <a:xfrm>
            <a:off x="391226" y="1233795"/>
            <a:ext cx="3325367" cy="483680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FE9460C-90F0-483A-BB97-F95C897F617A}"/>
              </a:ext>
            </a:extLst>
          </p:cNvPr>
          <p:cNvSpPr/>
          <p:nvPr/>
        </p:nvSpPr>
        <p:spPr>
          <a:xfrm>
            <a:off x="443997" y="5461000"/>
            <a:ext cx="3007085" cy="2311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0CB8329E-6F48-4564-9ED9-D57581C4A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7" y="1363818"/>
            <a:ext cx="3255005" cy="1958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Liczba jednolitych części wód </a:t>
            </a:r>
            <a:b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 regionie wodnym Noteci: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135 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(11%)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zbiornikowe (</a:t>
            </a: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RWr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166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(39%)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przejściowe (TW):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przybrzeżne (CW):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	6 (9%)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475E96EF-3A43-4BA3-9FF0-9879485C8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8" y="3419197"/>
            <a:ext cx="3290185" cy="96795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Status jcwp w regionie wodnym Noteci: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80%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SZCW: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18%</a:t>
            </a:r>
          </a:p>
        </p:txBody>
      </p:sp>
      <p:sp>
        <p:nvSpPr>
          <p:cNvPr id="21" name="Text Box 12">
            <a:extLst>
              <a:ext uri="{FF2B5EF4-FFF2-40B4-BE49-F238E27FC236}">
                <a16:creationId xmlns:a16="http://schemas.microsoft.com/office/drawing/2014/main" id="{4C0E9F25-81EB-4662-B92D-649D206A5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6" y="4590998"/>
            <a:ext cx="3290185" cy="1377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Obszary chronione: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ZL (zaopatrzenie w wodę):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0 jcwp, 6 jcwpd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RK (rekreacja):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64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(siedliska i gatunki): 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278 jcwp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0575" algn="l"/>
              </a:tabLst>
            </a:pP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EUT (eutrofizacja):	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301 jcwp</a:t>
            </a:r>
          </a:p>
        </p:txBody>
      </p:sp>
    </p:spTree>
    <p:extLst>
      <p:ext uri="{BB962C8B-B14F-4D97-AF65-F5344CB8AC3E}">
        <p14:creationId xmlns:p14="http://schemas.microsoft.com/office/powerpoint/2010/main" val="4077087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36B4CF6-7C18-4272-8888-E9D97B19BDC5}"/>
              </a:ext>
            </a:extLst>
          </p:cNvPr>
          <p:cNvSpPr txBox="1"/>
          <p:nvPr/>
        </p:nvSpPr>
        <p:spPr>
          <a:xfrm>
            <a:off x="317578" y="1328737"/>
            <a:ext cx="1099935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Zgodnie z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wymaganiami wskazanymi w art. 5 RDW państwa członkowskie mają obowiązek cyklicznego przeglądu wpływu działalności człowieka na środowisko. W zakresie przeglądu przeprowadzana jest identyfikacja znaczących oddziaływań oraz ocena ich wpływu na stan wód powierzchniowych i podziemnych. Odpowiednia ocena presji mających wpływ na jcw umożliwia ustalenie środków dla osiągnięcia celów środowiskowych określonych zgodnie z art. 4 RDW lub powołanie się na wyłączenia w ramach tego przepisu.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F832522-CE5E-4CD2-BA0E-C4AB265F3B80}"/>
              </a:ext>
            </a:extLst>
          </p:cNvPr>
          <p:cNvSpPr txBox="1"/>
          <p:nvPr/>
        </p:nvSpPr>
        <p:spPr>
          <a:xfrm>
            <a:off x="525923" y="2786420"/>
            <a:ext cx="53851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Przeprowadzone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w ramach IIaPGW analizy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wykonane zostały dla każdej 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kategorii jcwp w zakresie następujących rodzajów presji: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hydromorfologiczny;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biologiczne;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elementy fizykochemiczne;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zasoby wód powierzchniowych.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BA8E039-DF00-48CD-A5E9-402A0FD2DE18}"/>
              </a:ext>
            </a:extLst>
          </p:cNvPr>
          <p:cNvSpPr txBox="1"/>
          <p:nvPr/>
        </p:nvSpPr>
        <p:spPr>
          <a:xfrm>
            <a:off x="7276368" y="2895526"/>
            <a:ext cx="538513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 przypadku jcwpd analizy dotyczyły: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chemiczny;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presji wywieranych na stan ilościowy.</a:t>
            </a:r>
          </a:p>
        </p:txBody>
      </p:sp>
      <p:pic>
        <p:nvPicPr>
          <p:cNvPr id="27" name="Obraz 11">
            <a:extLst>
              <a:ext uri="{FF2B5EF4-FFF2-40B4-BE49-F238E27FC236}">
                <a16:creationId xmlns:a16="http://schemas.microsoft.com/office/drawing/2014/main" id="{875B59B2-D4BA-4D3F-9511-ACA02DEA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4344735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BAF4596-3639-4920-B246-278B372D09B4}"/>
              </a:ext>
            </a:extLst>
          </p:cNvPr>
          <p:cNvSpPr txBox="1"/>
          <p:nvPr/>
        </p:nvSpPr>
        <p:spPr>
          <a:xfrm>
            <a:off x="502276" y="5143183"/>
            <a:ext cx="54324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Analizy uwzględniały 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</a:rPr>
              <a:t>również presje wywierane na obszary chronione oraz kumulację identyfikowanych presji</a:t>
            </a: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0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76496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fizykochemii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2290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604216"/>
              </p:ext>
            </p:extLst>
          </p:nvPr>
        </p:nvGraphicFramePr>
        <p:xfrm>
          <a:off x="5040312" y="2546679"/>
          <a:ext cx="37973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Noteci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626690"/>
              </p:ext>
            </p:extLst>
          </p:nvPr>
        </p:nvGraphicFramePr>
        <p:xfrm>
          <a:off x="1511300" y="598250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fizykochemii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581C6FF3-3C29-4756-AFAB-126A64159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300" y="1175789"/>
            <a:ext cx="5206793" cy="47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36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DDC9FC44-C4CD-460E-BFFA-F09FDB98E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44095"/>
              </p:ext>
            </p:extLst>
          </p:nvPr>
        </p:nvGraphicFramePr>
        <p:xfrm>
          <a:off x="5040312" y="2546679"/>
          <a:ext cx="37973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Noteci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82887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biologiczne zależne od hydromorfologii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1043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08836"/>
              </p:ext>
            </p:extLst>
          </p:nvPr>
        </p:nvGraphicFramePr>
        <p:xfrm>
          <a:off x="1511300" y="5989881"/>
          <a:ext cx="5661660" cy="214313"/>
        </p:xfrm>
        <a:graphic>
          <a:graphicData uri="http://schemas.openxmlformats.org/drawingml/2006/table">
            <a:tbl>
              <a:tblPr/>
              <a:tblGrid>
                <a:gridCol w="5661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biologiczne zależne od hydromorfologii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2E2702EF-5982-4784-9F9C-092272C8EA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300" y="1194884"/>
            <a:ext cx="5282790" cy="480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88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67352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elementy fizykochemiczne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118314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00810"/>
              </p:ext>
            </p:extLst>
          </p:nvPr>
        </p:nvGraphicFramePr>
        <p:xfrm>
          <a:off x="1440498" y="5991730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elementy fizykochemiczne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A542EC28-CE17-48AF-BC0A-2B8D18911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885358"/>
              </p:ext>
            </p:extLst>
          </p:nvPr>
        </p:nvGraphicFramePr>
        <p:xfrm>
          <a:off x="5040312" y="2546679"/>
          <a:ext cx="37973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Noteci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56DE038B-E29E-404C-85C3-6EA5C9E18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499" y="1159103"/>
            <a:ext cx="5353592" cy="486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17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cechy chemiczne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01031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081390"/>
              </p:ext>
            </p:extLst>
          </p:nvPr>
        </p:nvGraphicFramePr>
        <p:xfrm>
          <a:off x="1514168" y="5989029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cechy chemiczne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946E8A46-A7EF-4918-B280-B0AE9F7C8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589287"/>
              </p:ext>
            </p:extLst>
          </p:nvPr>
        </p:nvGraphicFramePr>
        <p:xfrm>
          <a:off x="5040312" y="2546679"/>
          <a:ext cx="37973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Noteci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7751FEDB-F02A-480C-83A7-F80DF1492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4168" y="1107486"/>
            <a:ext cx="5456903" cy="496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7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zasoby wodne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283993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90655"/>
              </p:ext>
            </p:extLst>
          </p:nvPr>
        </p:nvGraphicFramePr>
        <p:xfrm>
          <a:off x="1425012" y="5963443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5581868-B943-4F0D-AA01-21DD9A267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68982"/>
              </p:ext>
            </p:extLst>
          </p:nvPr>
        </p:nvGraphicFramePr>
        <p:xfrm>
          <a:off x="5040312" y="2546679"/>
          <a:ext cx="37973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Noteci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RW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jcwp LW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083573"/>
                  </a:ext>
                </a:extLst>
              </a:tr>
            </a:tbl>
          </a:graphicData>
        </a:graphic>
      </p:graphicFrame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C1F830CE-6BB2-4F69-8CF5-86E5EE174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839" y="1110565"/>
            <a:ext cx="5335700" cy="485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16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– liczba presji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FF43AC0-64B0-4969-BDDE-35DF4C39BC9A}"/>
              </a:ext>
            </a:extLst>
          </p:cNvPr>
          <p:cNvSpPr txBox="1"/>
          <p:nvPr/>
        </p:nvSpPr>
        <p:spPr>
          <a:xfrm>
            <a:off x="6096000" y="2632551"/>
            <a:ext cx="547970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Analiza zidentyfikowanych presji znaczących w poszczególnych jcwp obejmowała badanie występujących zależności pomiędzy różnymi rodzajami presji.  Analiza ta umożliwiła zaprojektowanie efektywnych działań naprawczych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pl-PL" sz="13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oup 554">
            <a:extLst>
              <a:ext uri="{FF2B5EF4-FFF2-40B4-BE49-F238E27FC236}">
                <a16:creationId xmlns:a16="http://schemas.microsoft.com/office/drawing/2014/main" id="{7E31AFFE-84BD-4E8C-876A-1969AA777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708469"/>
              </p:ext>
            </p:extLst>
          </p:nvPr>
        </p:nvGraphicFramePr>
        <p:xfrm>
          <a:off x="451669" y="6005004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łącznie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2B9FE7D9-5E0C-4433-B5FD-9DF09E52E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23" y="1155700"/>
            <a:ext cx="5343319" cy="485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1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04870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Identyfikacja presji – region wodny Noteci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 presje znaczące na jcwpd</a:t>
            </a:r>
            <a:endParaRPr lang="pl-PL" altLang="pl-PL" sz="18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9" name="Obraz 11">
            <a:extLst>
              <a:ext uri="{FF2B5EF4-FFF2-40B4-BE49-F238E27FC236}">
                <a16:creationId xmlns:a16="http://schemas.microsoft.com/office/drawing/2014/main" id="{42525D29-80BF-4569-8DC1-E036B34C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335252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A693E0B-7887-4D85-A3D3-CD182D61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97675"/>
              </p:ext>
            </p:extLst>
          </p:nvPr>
        </p:nvGraphicFramePr>
        <p:xfrm>
          <a:off x="5040312" y="2353347"/>
          <a:ext cx="3797300" cy="7010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5311099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29533388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Roboto" panose="02000000000000000000" pitchFamily="2" charset="0"/>
                        </a:rPr>
                        <a:t>Region wodny Noteci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6661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ilościowa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0244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305496"/>
                        </a:buClr>
                        <a:buSzPts val="1000"/>
                        <a:buFont typeface="Roboto" panose="02000000000000000000" pitchFamily="2" charset="0"/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chemiczna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dirty="0">
                          <a:solidFill>
                            <a:srgbClr val="305496"/>
                          </a:solidFill>
                          <a:effectLst/>
                          <a:latin typeface="Roboto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760359"/>
                  </a:ext>
                </a:extLst>
              </a:tr>
            </a:tbl>
          </a:graphicData>
        </a:graphic>
      </p:graphicFrame>
      <p:graphicFrame>
        <p:nvGraphicFramePr>
          <p:cNvPr id="12" name="Group 554">
            <a:extLst>
              <a:ext uri="{FF2B5EF4-FFF2-40B4-BE49-F238E27FC236}">
                <a16:creationId xmlns:a16="http://schemas.microsoft.com/office/drawing/2014/main" id="{CFECF94C-D9B0-4A3C-A0ED-7145CC8C4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319540"/>
              </p:ext>
            </p:extLst>
          </p:nvPr>
        </p:nvGraphicFramePr>
        <p:xfrm>
          <a:off x="1307025" y="5911661"/>
          <a:ext cx="4584700" cy="214313"/>
        </p:xfrm>
        <a:graphic>
          <a:graphicData uri="http://schemas.openxmlformats.org/drawingml/2006/table">
            <a:tbl>
              <a:tblPr/>
              <a:tblGrid>
                <a:gridCol w="458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defTabSz="4572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Calibri" panose="020F0502020204030204" pitchFamily="34" charset="0"/>
                        </a:rPr>
                        <a:t>Zidentyfikowane presje na zasoby wodne - region wodny Noteci</a:t>
                      </a:r>
                      <a:endParaRPr kumimoji="0" lang="en-US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T="45924" marB="45924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CE1AC394-78D6-47E5-A023-2A2A468ED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8422" y="1308219"/>
            <a:ext cx="5105073" cy="464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10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7">
            <a:extLst>
              <a:ext uri="{FF2B5EF4-FFF2-40B4-BE49-F238E27FC236}">
                <a16:creationId xmlns:a16="http://schemas.microsoft.com/office/drawing/2014/main" id="{F2878B07-BDF8-4FD6-A0D6-9F8FC9C4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az 9">
            <a:extLst>
              <a:ext uri="{FF2B5EF4-FFF2-40B4-BE49-F238E27FC236}">
                <a16:creationId xmlns:a16="http://schemas.microsoft.com/office/drawing/2014/main" id="{D085EE01-626C-4CAC-8E09-37B067E7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pole tekstowe 1">
            <a:extLst>
              <a:ext uri="{FF2B5EF4-FFF2-40B4-BE49-F238E27FC236}">
                <a16:creationId xmlns:a16="http://schemas.microsoft.com/office/drawing/2014/main" id="{71F01F32-33B7-48A1-BE22-2AD360B2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787400"/>
            <a:ext cx="113667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ryzyka nieosiągnięcia celów środowiskowych – region wodny Noteci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89FE6C0-5962-4359-89BB-D2E6712BFD9E}"/>
              </a:ext>
            </a:extLst>
          </p:cNvPr>
          <p:cNvSpPr/>
          <p:nvPr/>
        </p:nvSpPr>
        <p:spPr>
          <a:xfrm>
            <a:off x="5270090" y="2364649"/>
            <a:ext cx="1926170" cy="1454244"/>
          </a:xfrm>
          <a:prstGeom prst="rect">
            <a:avLst/>
          </a:prstGeom>
          <a:noFill/>
          <a:ln w="28575">
            <a:solidFill>
              <a:srgbClr val="FDB5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E63BFE6E-44A8-4923-B32E-11DC9409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090" y="2325009"/>
            <a:ext cx="1926170" cy="145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pl-PL" altLang="pl-PL" sz="1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Jednolite części wód regionu wodnego Noteci zagrożone nieosiągnięciem celów środowiskowych: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rzeczne (RW):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91%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cwp jeziorne (LW): 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68%</a:t>
            </a:r>
          </a:p>
          <a:p>
            <a:pPr marL="176213">
              <a:spcBef>
                <a:spcPts val="300"/>
              </a:spcBef>
              <a:spcAft>
                <a:spcPts val="300"/>
              </a:spcAft>
              <a:buNone/>
              <a:tabLst>
                <a:tab pos="2065338" algn="l"/>
              </a:tabLst>
            </a:pPr>
            <a:r>
              <a:rPr lang="pl-PL" sz="10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(podziemne):      </a:t>
            </a: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33%</a:t>
            </a:r>
            <a:endParaRPr lang="pl-PL" altLang="pl-PL" sz="10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Obraz 2" descr="Obraz zawierający mapa&#10;&#10;Opis wygenerowany automatycznie">
            <a:extLst>
              <a:ext uri="{FF2B5EF4-FFF2-40B4-BE49-F238E27FC236}">
                <a16:creationId xmlns:a16="http://schemas.microsoft.com/office/drawing/2014/main" id="{A790B0F9-E932-41CD-98F1-77EBCD55CD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638" y="1427509"/>
            <a:ext cx="4916794" cy="4471879"/>
          </a:xfrm>
          <a:prstGeom prst="rect">
            <a:avLst/>
          </a:prstGeom>
        </p:spPr>
      </p:pic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94EA3338-9034-4948-9F8F-8B426927F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2679" y="1427509"/>
            <a:ext cx="4909321" cy="446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07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" y="1298574"/>
            <a:ext cx="11141075" cy="4639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środowiskowe ustala się w odniesieniu do wymagań dla stanu lub potencjału ekologicznego oraz stanu chemicznego jcwp.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wód powierzchniowych (art. 4 ust. 1 RDW) jest: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niepogarszanie się stanu wód powierzchniowych oraz ochrona i przywrócenie dobrego stanu jcw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osiągnięcie, co najmniej dobrego stanu lub potencjału ekologicznego wód powierzchniowych;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stopniowe eliminowanie, a w rezultacie zaprzestanie zrzutów do wód powierzchniowych substancji priorytetowych i niebezpiecznych, a także zapobieganie dopływowi zanieczyszczeń do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odwrócenie każdej znaczącej i ciągłej tendencji wzrostu stężenia każdego zanieczyszczenia wynikającego z wpływu działalności człowieka w celu stopniowej redukcji zanieczyszczenia wód podziemnych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osiągnięcie zgodności ze wszystkimi normami i celami określonymi w ustawodawstwie wspólnotowym dla obszarów chronionych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Zgodnie z powyższym,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</a:t>
            </a:r>
            <a:r>
              <a:rPr lang="pl-PL" sz="13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pl-PL" sz="1300" b="1" dirty="0">
                <a:solidFill>
                  <a:srgbClr val="2F559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naturalnych (NAT) części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wód jest: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stan ekologiczny i dobry stan chemiczny, w przypadku oceny z monitoringu wód wskazującej na stan dobry lub zły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bardzo dobry stan ekologiczny, w przypadku jcwp, dla których wyniki monitoringu wskazują na bardzo dobry stan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dobry,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</p:txBody>
      </p:sp>
      <p:pic>
        <p:nvPicPr>
          <p:cNvPr id="15" name="Obraz 11">
            <a:extLst>
              <a:ext uri="{FF2B5EF4-FFF2-40B4-BE49-F238E27FC236}">
                <a16:creationId xmlns:a16="http://schemas.microsoft.com/office/drawing/2014/main" id="{1135FCC1-D7AF-4042-A681-2221759D0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70946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298574"/>
            <a:ext cx="11141075" cy="42129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sztucznych i silnie zmienionych części wód jest: </a:t>
            </a:r>
            <a:endParaRPr lang="pl-PL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dobry potencjał ekologiczny i dobry stan chemiczny, w przypadku oceny z monitoringu wód wskazującej na stan dobry lub zły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maksymalny potencjał ekologiczny w przypadku jcwp, dla których wyniki monitoringu wskazują na maksymalny potencjał ekologiczny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stan dobry w przypadku jcwp niemonitorowanych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spełnienie warunków określonych dla obszarów chronionych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None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 rzecznych i zbiornikowych może być również zapewnienie drożności cieku dla migracji ryb</a:t>
            </a:r>
          </a:p>
          <a:p>
            <a:pPr>
              <a:buNone/>
            </a:pPr>
            <a:endParaRPr lang="pl-PL" alt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Celem środowiskowym dla jcwpd jest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lub ograniczanie wprowadzania do nich zanieczyszczeń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zapobieganie pogorszeniu oraz poprawa ich stanu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ich ochrona i podejmowanie działań naprawczych, a także zapewnianie równowagi między poborem a zasilaniem tych wód, tak aby osiągnąć ich dobry stan</a:t>
            </a:r>
            <a:endParaRPr lang="pl-PL" alt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Obraz 11">
            <a:extLst>
              <a:ext uri="{FF2B5EF4-FFF2-40B4-BE49-F238E27FC236}">
                <a16:creationId xmlns:a16="http://schemas.microsoft.com/office/drawing/2014/main" id="{17D7EA56-63AC-4CAF-A450-06774DF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2369980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91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az 7">
            <a:extLst>
              <a:ext uri="{FF2B5EF4-FFF2-40B4-BE49-F238E27FC236}">
                <a16:creationId xmlns:a16="http://schemas.microsoft.com/office/drawing/2014/main" id="{B8D8284C-3099-48A2-AAED-A209A472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963"/>
            <a:ext cx="121920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Obraz 9">
            <a:extLst>
              <a:ext uri="{FF2B5EF4-FFF2-40B4-BE49-F238E27FC236}">
                <a16:creationId xmlns:a16="http://schemas.microsoft.com/office/drawing/2014/main" id="{5F46EE10-22C8-4B9C-82FB-01FD0887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9">
            <a:extLst>
              <a:ext uri="{FF2B5EF4-FFF2-40B4-BE49-F238E27FC236}">
                <a16:creationId xmlns:a16="http://schemas.microsoft.com/office/drawing/2014/main" id="{A7C275A1-F7BA-4258-A10A-59A2101E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1">
            <a:extLst>
              <a:ext uri="{FF2B5EF4-FFF2-40B4-BE49-F238E27FC236}">
                <a16:creationId xmlns:a16="http://schemas.microsoft.com/office/drawing/2014/main" id="{DEFDDD5B-DC05-4E52-BB76-D2EBC917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787400"/>
            <a:ext cx="1049813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Cele środowiskowe – ocena stopnia osiągnięcia celów środowiskowych</a:t>
            </a:r>
          </a:p>
        </p:txBody>
      </p:sp>
      <p:sp>
        <p:nvSpPr>
          <p:cNvPr id="11" name="Text Box 500">
            <a:extLst>
              <a:ext uri="{FF2B5EF4-FFF2-40B4-BE49-F238E27FC236}">
                <a16:creationId xmlns:a16="http://schemas.microsoft.com/office/drawing/2014/main" id="{1AD026E2-4A7E-4DAB-BF94-012E24C10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05552"/>
            <a:ext cx="11141075" cy="1627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Elementem aktualizacji planów gospodarowania wodami jest przeprowadzenie oceny spełnienia celów środowiskowych oraz postępu w osiąganiu celów środowiskowych.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ocena stopnia osiągnięcia celów środowiskowych stanowi element wskazujący na konieczność lub brak konieczności bardziej szczegółowej analizy w zakresie ustalonego celu oraz dobranego zestawu działań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przeprowadzonej oceny stanowią wskazanie do aktualizacji ustalonego celu środowiskowego na podstawie najbardziej aktualnych dostępnych danych </a:t>
            </a:r>
          </a:p>
        </p:txBody>
      </p:sp>
      <p:sp>
        <p:nvSpPr>
          <p:cNvPr id="8" name="Text Box 500">
            <a:extLst>
              <a:ext uri="{FF2B5EF4-FFF2-40B4-BE49-F238E27FC236}">
                <a16:creationId xmlns:a16="http://schemas.microsoft.com/office/drawing/2014/main" id="{9B680633-0820-4C1B-8EE8-7074EAA9A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398699"/>
            <a:ext cx="6367967" cy="5945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Wyniki oceny stopnia osiągnięcia celów środowiskowych:</a:t>
            </a:r>
          </a:p>
          <a:p>
            <a:pPr marL="342900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endParaRPr lang="pl-PL" sz="13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" name="Obraz 11">
            <a:extLst>
              <a:ext uri="{FF2B5EF4-FFF2-40B4-BE49-F238E27FC236}">
                <a16:creationId xmlns:a16="http://schemas.microsoft.com/office/drawing/2014/main" id="{3882246D-9F92-4C70-9ED9-371FE325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576489"/>
            <a:ext cx="3354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500">
            <a:extLst>
              <a:ext uri="{FF2B5EF4-FFF2-40B4-BE49-F238E27FC236}">
                <a16:creationId xmlns:a16="http://schemas.microsoft.com/office/drawing/2014/main" id="{E4FB3361-8084-43E8-9CC9-4C97CC491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4" y="3440022"/>
            <a:ext cx="11141075" cy="138089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pl-PL" sz="1300" b="1" dirty="0">
              <a:solidFill>
                <a:srgbClr val="2F5597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rzeczne (RW) – brak potwierdzonego osiągnięcia zakładanego celu środowiskowego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 jeziorne (LW)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12%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2F5597"/>
              </a:buClr>
              <a:buFont typeface="Wingdings" panose="05000000000000000000" pitchFamily="2" charset="2"/>
              <a:buChar char="Ø"/>
            </a:pP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jcwpd – </a:t>
            </a:r>
            <a:r>
              <a:rPr lang="pl-PL" sz="1300" b="1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67%</a:t>
            </a:r>
            <a:r>
              <a:rPr lang="pl-PL" sz="13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osiągnęło zakładany cel środowiskowy</a:t>
            </a:r>
          </a:p>
        </p:txBody>
      </p:sp>
    </p:spTree>
    <p:extLst>
      <p:ext uri="{BB962C8B-B14F-4D97-AF65-F5344CB8AC3E}">
        <p14:creationId xmlns:p14="http://schemas.microsoft.com/office/powerpoint/2010/main" val="4102430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az 9">
            <a:extLst>
              <a:ext uri="{FF2B5EF4-FFF2-40B4-BE49-F238E27FC236}">
                <a16:creationId xmlns:a16="http://schemas.microsoft.com/office/drawing/2014/main" id="{AD1936CD-173A-4C22-B23B-435D6EB61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Obraz 11">
            <a:extLst>
              <a:ext uri="{FF2B5EF4-FFF2-40B4-BE49-F238E27FC236}">
                <a16:creationId xmlns:a16="http://schemas.microsoft.com/office/drawing/2014/main" id="{026C9671-4092-44BA-8AD1-41283008B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463"/>
            <a:ext cx="121920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E3ED8C-EAF8-46CD-A429-91FBA5A70FD4}"/>
              </a:ext>
            </a:extLst>
          </p:cNvPr>
          <p:cNvSpPr/>
          <p:nvPr/>
        </p:nvSpPr>
        <p:spPr>
          <a:xfrm>
            <a:off x="0" y="631825"/>
            <a:ext cx="12192000" cy="5557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6325" name="pole tekstowe 12">
            <a:extLst>
              <a:ext uri="{FF2B5EF4-FFF2-40B4-BE49-F238E27FC236}">
                <a16:creationId xmlns:a16="http://schemas.microsoft.com/office/drawing/2014/main" id="{F3567FC6-E7E1-481D-8300-A55B8C29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2835275"/>
            <a:ext cx="11318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Dziękuję za uwagę</a:t>
            </a:r>
          </a:p>
        </p:txBody>
      </p:sp>
      <p:sp>
        <p:nvSpPr>
          <p:cNvPr id="56326" name="pole tekstowe 4">
            <a:extLst>
              <a:ext uri="{FF2B5EF4-FFF2-40B4-BE49-F238E27FC236}">
                <a16:creationId xmlns:a16="http://schemas.microsoft.com/office/drawing/2014/main" id="{42232704-4BB8-4D72-85EA-9EFFADA1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088" y="4352925"/>
            <a:ext cx="10479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6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Ewa Wilkos-Gładki – CDM Smith Sp. z o.o.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AF54179-E91C-4BB2-80C6-A1AF8B56C137}"/>
              </a:ext>
            </a:extLst>
          </p:cNvPr>
          <p:cNvCxnSpPr/>
          <p:nvPr/>
        </p:nvCxnSpPr>
        <p:spPr>
          <a:xfrm>
            <a:off x="0" y="614363"/>
            <a:ext cx="12192000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8" name="Grupa 7">
            <a:extLst>
              <a:ext uri="{FF2B5EF4-FFF2-40B4-BE49-F238E27FC236}">
                <a16:creationId xmlns:a16="http://schemas.microsoft.com/office/drawing/2014/main" id="{F34604A8-6DFB-4ACF-8106-A2C8B6AA579A}"/>
              </a:ext>
            </a:extLst>
          </p:cNvPr>
          <p:cNvGrpSpPr>
            <a:grpSpLocks/>
          </p:cNvGrpSpPr>
          <p:nvPr/>
        </p:nvGrpSpPr>
        <p:grpSpPr bwMode="auto">
          <a:xfrm>
            <a:off x="9582150" y="3697288"/>
            <a:ext cx="1924050" cy="1924050"/>
            <a:chOff x="9187274" y="3980500"/>
            <a:chExt cx="1923179" cy="1923179"/>
          </a:xfrm>
        </p:grpSpPr>
        <p:pic>
          <p:nvPicPr>
            <p:cNvPr id="56329" name="Obraz 10">
              <a:extLst>
                <a:ext uri="{FF2B5EF4-FFF2-40B4-BE49-F238E27FC236}">
                  <a16:creationId xmlns:a16="http://schemas.microsoft.com/office/drawing/2014/main" id="{2A7678DC-AAC2-443F-991A-1AD91920E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7274" y="3980500"/>
              <a:ext cx="1923179" cy="19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Obraz 11">
              <a:extLst>
                <a:ext uri="{FF2B5EF4-FFF2-40B4-BE49-F238E27FC236}">
                  <a16:creationId xmlns:a16="http://schemas.microsoft.com/office/drawing/2014/main" id="{B202AE23-DF12-4F72-99B2-1933BA285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89"/>
            <a:stretch>
              <a:fillRect/>
            </a:stretch>
          </p:blipFill>
          <p:spPr bwMode="auto">
            <a:xfrm>
              <a:off x="9718636" y="4017951"/>
              <a:ext cx="825505" cy="7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1851</Words>
  <Application>Microsoft Office PowerPoint</Application>
  <PresentationFormat>Panoramiczny</PresentationFormat>
  <Paragraphs>244</Paragraphs>
  <Slides>21</Slides>
  <Notes>21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Roboto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wozniak</dc:creator>
  <cp:lastModifiedBy>Katarzyna Mirończuk</cp:lastModifiedBy>
  <cp:revision>541</cp:revision>
  <dcterms:created xsi:type="dcterms:W3CDTF">2017-12-14T14:22:37Z</dcterms:created>
  <dcterms:modified xsi:type="dcterms:W3CDTF">2021-09-02T10:29:42Z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0x01010050AC6BF959837C4DB345B3F102F57235</vt:lpwstr>
  </property>
</Properties>
</file>